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21"/>
  </p:notesMasterIdLst>
  <p:sldIdLst>
    <p:sldId id="256" r:id="rId2"/>
    <p:sldId id="257" r:id="rId3"/>
    <p:sldId id="258" r:id="rId4"/>
    <p:sldId id="260" r:id="rId5"/>
    <p:sldId id="259" r:id="rId6"/>
    <p:sldId id="266" r:id="rId7"/>
    <p:sldId id="267" r:id="rId8"/>
    <p:sldId id="269" r:id="rId9"/>
    <p:sldId id="274" r:id="rId10"/>
    <p:sldId id="270" r:id="rId11"/>
    <p:sldId id="275" r:id="rId12"/>
    <p:sldId id="271" r:id="rId13"/>
    <p:sldId id="276" r:id="rId14"/>
    <p:sldId id="277" r:id="rId15"/>
    <p:sldId id="261" r:id="rId16"/>
    <p:sldId id="262" r:id="rId17"/>
    <p:sldId id="263" r:id="rId18"/>
    <p:sldId id="278"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94"/>
    <p:restoredTop sz="94719"/>
  </p:normalViewPr>
  <p:slideViewPr>
    <p:cSldViewPr snapToGrid="0">
      <p:cViewPr varScale="1">
        <p:scale>
          <a:sx n="145" d="100"/>
          <a:sy n="145"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8DAD-F492-F344-B0A1-E4493E863418}"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8B469-0059-4247-9166-57E5B2B14C0F}" type="slidenum">
              <a:rPr lang="en-US" smtClean="0"/>
              <a:t>‹#›</a:t>
            </a:fld>
            <a:endParaRPr lang="en-US"/>
          </a:p>
        </p:txBody>
      </p:sp>
    </p:spTree>
    <p:extLst>
      <p:ext uri="{BB962C8B-B14F-4D97-AF65-F5344CB8AC3E}">
        <p14:creationId xmlns:p14="http://schemas.microsoft.com/office/powerpoint/2010/main" val="309098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B8B469-0059-4247-9166-57E5B2B14C0F}" type="slidenum">
              <a:rPr lang="en-US" smtClean="0"/>
              <a:t>19</a:t>
            </a:fld>
            <a:endParaRPr lang="en-US"/>
          </a:p>
        </p:txBody>
      </p:sp>
    </p:spTree>
    <p:extLst>
      <p:ext uri="{BB962C8B-B14F-4D97-AF65-F5344CB8AC3E}">
        <p14:creationId xmlns:p14="http://schemas.microsoft.com/office/powerpoint/2010/main" val="744921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581253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2491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3702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5361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6289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209990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09277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254062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38384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79002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7/4/23</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4123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7/4/23</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316216630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12" r:id="rId6"/>
    <p:sldLayoutId id="2147483707" r:id="rId7"/>
    <p:sldLayoutId id="2147483708" r:id="rId8"/>
    <p:sldLayoutId id="2147483709" r:id="rId9"/>
    <p:sldLayoutId id="2147483711" r:id="rId10"/>
    <p:sldLayoutId id="2147483710"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CE6CDF-ADB7-468C-85C9-B20A076F3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9EA3C6-5BB9-4426-BF58-2B808502F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0A35E7-9EF6-40E1-A6C5-0B6D3D724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0"/>
            <a:ext cx="10553700"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9D97E-7EC7-AC06-E04F-2954F6132C76}"/>
              </a:ext>
            </a:extLst>
          </p:cNvPr>
          <p:cNvSpPr>
            <a:spLocks noGrp="1"/>
          </p:cNvSpPr>
          <p:nvPr>
            <p:ph type="ctrTitle"/>
          </p:nvPr>
        </p:nvSpPr>
        <p:spPr>
          <a:xfrm>
            <a:off x="6477000" y="2057400"/>
            <a:ext cx="3274281" cy="1566615"/>
          </a:xfrm>
        </p:spPr>
        <p:txBody>
          <a:bodyPr>
            <a:normAutofit/>
          </a:bodyPr>
          <a:lstStyle/>
          <a:p>
            <a:r>
              <a:rPr lang="en-US" sz="3200" dirty="0"/>
              <a:t>Project 1: Heart Failure Prediction</a:t>
            </a:r>
          </a:p>
        </p:txBody>
      </p:sp>
      <p:sp>
        <p:nvSpPr>
          <p:cNvPr id="3" name="Subtitle 2">
            <a:extLst>
              <a:ext uri="{FF2B5EF4-FFF2-40B4-BE49-F238E27FC236}">
                <a16:creationId xmlns:a16="http://schemas.microsoft.com/office/drawing/2014/main" id="{9B9EE168-DB73-B7DA-2EDC-37FAF2E74DC7}"/>
              </a:ext>
            </a:extLst>
          </p:cNvPr>
          <p:cNvSpPr>
            <a:spLocks noGrp="1"/>
          </p:cNvSpPr>
          <p:nvPr>
            <p:ph type="subTitle" idx="1"/>
          </p:nvPr>
        </p:nvSpPr>
        <p:spPr>
          <a:xfrm>
            <a:off x="6477000" y="3852821"/>
            <a:ext cx="3276600" cy="952305"/>
          </a:xfrm>
        </p:spPr>
        <p:txBody>
          <a:bodyPr>
            <a:normAutofit/>
          </a:bodyPr>
          <a:lstStyle/>
          <a:p>
            <a:r>
              <a:rPr lang="en-US" sz="1600"/>
              <a:t>Daniel Garza</a:t>
            </a:r>
          </a:p>
          <a:p>
            <a:r>
              <a:rPr lang="en-US" sz="1600"/>
              <a:t>COSC 3337 SU23</a:t>
            </a:r>
          </a:p>
        </p:txBody>
      </p:sp>
      <p:pic>
        <p:nvPicPr>
          <p:cNvPr id="4" name="Picture 3">
            <a:extLst>
              <a:ext uri="{FF2B5EF4-FFF2-40B4-BE49-F238E27FC236}">
                <a16:creationId xmlns:a16="http://schemas.microsoft.com/office/drawing/2014/main" id="{291BBAC8-6FA2-B346-D7F2-D4106C824A3F}"/>
              </a:ext>
            </a:extLst>
          </p:cNvPr>
          <p:cNvPicPr>
            <a:picLocks noChangeAspect="1"/>
          </p:cNvPicPr>
          <p:nvPr/>
        </p:nvPicPr>
        <p:blipFill rotWithShape="1">
          <a:blip r:embed="rId2"/>
          <a:srcRect l="3426" r="2" b="2"/>
          <a:stretch/>
        </p:blipFill>
        <p:spPr>
          <a:xfrm>
            <a:off x="20" y="1371600"/>
            <a:ext cx="5676880" cy="4114800"/>
          </a:xfrm>
          <a:prstGeom prst="rect">
            <a:avLst/>
          </a:prstGeom>
        </p:spPr>
      </p:pic>
      <p:sp>
        <p:nvSpPr>
          <p:cNvPr id="5" name="TextBox 4">
            <a:extLst>
              <a:ext uri="{FF2B5EF4-FFF2-40B4-BE49-F238E27FC236}">
                <a16:creationId xmlns:a16="http://schemas.microsoft.com/office/drawing/2014/main" id="{482C818A-AF37-A8F7-4CF3-B925412CD23C}"/>
              </a:ext>
            </a:extLst>
          </p:cNvPr>
          <p:cNvSpPr txBox="1"/>
          <p:nvPr/>
        </p:nvSpPr>
        <p:spPr>
          <a:xfrm>
            <a:off x="3930364" y="393413"/>
            <a:ext cx="3493072" cy="584775"/>
          </a:xfrm>
          <a:prstGeom prst="rect">
            <a:avLst/>
          </a:prstGeom>
          <a:noFill/>
        </p:spPr>
        <p:txBody>
          <a:bodyPr wrap="none" rtlCol="0">
            <a:spAutoFit/>
          </a:bodyPr>
          <a:lstStyle/>
          <a:p>
            <a:r>
              <a:rPr lang="en-US" sz="3200" dirty="0"/>
              <a:t>Homework Grade</a:t>
            </a:r>
          </a:p>
        </p:txBody>
      </p:sp>
    </p:spTree>
    <p:extLst>
      <p:ext uri="{BB962C8B-B14F-4D97-AF65-F5344CB8AC3E}">
        <p14:creationId xmlns:p14="http://schemas.microsoft.com/office/powerpoint/2010/main" val="2342768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Gender vs Death Event</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Yes, it is important to work with a balanced dataset to prevent bias in your results.</a:t>
            </a:r>
          </a:p>
          <a:p>
            <a:r>
              <a:rPr lang="en-US" dirty="0"/>
              <a:t>In this study, unbalanced data sets, may inaccurately predict whether a person will die from a heart attack</a:t>
            </a:r>
          </a:p>
          <a:p>
            <a:r>
              <a:rPr lang="en-US" dirty="0"/>
              <a:t>To handle imbalanced datasets, we can use techniques such as resampling.</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10</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862229" y="1853716"/>
            <a:ext cx="5579288" cy="3807250"/>
          </a:xfrm>
          <a:prstGeom prst="rect">
            <a:avLst/>
          </a:prstGeom>
        </p:spPr>
      </p:pic>
    </p:spTree>
    <p:extLst>
      <p:ext uri="{BB962C8B-B14F-4D97-AF65-F5344CB8AC3E}">
        <p14:creationId xmlns:p14="http://schemas.microsoft.com/office/powerpoint/2010/main" val="209999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Numerical Distribution Charts</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11</a:t>
            </a:fld>
            <a:endParaRPr lang="en-US"/>
          </a:p>
        </p:txBody>
      </p:sp>
      <p:pic>
        <p:nvPicPr>
          <p:cNvPr id="6" name="Picture 5">
            <a:extLst>
              <a:ext uri="{FF2B5EF4-FFF2-40B4-BE49-F238E27FC236}">
                <a16:creationId xmlns:a16="http://schemas.microsoft.com/office/drawing/2014/main" id="{75D41FDD-54F8-F0C7-D7C4-C3D0F093B5F2}"/>
              </a:ext>
            </a:extLst>
          </p:cNvPr>
          <p:cNvPicPr>
            <a:picLocks noChangeAspect="1"/>
          </p:cNvPicPr>
          <p:nvPr/>
        </p:nvPicPr>
        <p:blipFill>
          <a:blip r:embed="rId2"/>
          <a:srcRect/>
          <a:stretch/>
        </p:blipFill>
        <p:spPr>
          <a:xfrm>
            <a:off x="960447" y="2322015"/>
            <a:ext cx="3300113" cy="4420616"/>
          </a:xfrm>
          <a:prstGeom prst="rect">
            <a:avLst/>
          </a:prstGeom>
        </p:spPr>
      </p:pic>
      <p:pic>
        <p:nvPicPr>
          <p:cNvPr id="7" name="Picture 6">
            <a:extLst>
              <a:ext uri="{FF2B5EF4-FFF2-40B4-BE49-F238E27FC236}">
                <a16:creationId xmlns:a16="http://schemas.microsoft.com/office/drawing/2014/main" id="{9815B7E8-F22D-1325-FC2F-2ED9293D29A9}"/>
              </a:ext>
            </a:extLst>
          </p:cNvPr>
          <p:cNvPicPr>
            <a:picLocks noChangeAspect="1"/>
          </p:cNvPicPr>
          <p:nvPr/>
        </p:nvPicPr>
        <p:blipFill>
          <a:blip r:embed="rId3"/>
          <a:srcRect/>
          <a:stretch/>
        </p:blipFill>
        <p:spPr>
          <a:xfrm>
            <a:off x="4264522" y="2255765"/>
            <a:ext cx="3257804" cy="4535985"/>
          </a:xfrm>
          <a:prstGeom prst="rect">
            <a:avLst/>
          </a:prstGeom>
        </p:spPr>
      </p:pic>
      <p:pic>
        <p:nvPicPr>
          <p:cNvPr id="8" name="Picture 7">
            <a:extLst>
              <a:ext uri="{FF2B5EF4-FFF2-40B4-BE49-F238E27FC236}">
                <a16:creationId xmlns:a16="http://schemas.microsoft.com/office/drawing/2014/main" id="{28CB0BF5-8C24-6A51-1382-B0339FFCB884}"/>
              </a:ext>
            </a:extLst>
          </p:cNvPr>
          <p:cNvPicPr>
            <a:picLocks noChangeAspect="1"/>
          </p:cNvPicPr>
          <p:nvPr/>
        </p:nvPicPr>
        <p:blipFill>
          <a:blip r:embed="rId4"/>
          <a:srcRect/>
          <a:stretch/>
        </p:blipFill>
        <p:spPr>
          <a:xfrm>
            <a:off x="7527058" y="2322015"/>
            <a:ext cx="3382233" cy="4535985"/>
          </a:xfrm>
          <a:prstGeom prst="rect">
            <a:avLst/>
          </a:prstGeom>
        </p:spPr>
      </p:pic>
      <p:pic>
        <p:nvPicPr>
          <p:cNvPr id="10" name="Picture 9">
            <a:extLst>
              <a:ext uri="{FF2B5EF4-FFF2-40B4-BE49-F238E27FC236}">
                <a16:creationId xmlns:a16="http://schemas.microsoft.com/office/drawing/2014/main" id="{8B9F5097-3E9B-6A5B-29C8-18201359467F}"/>
              </a:ext>
            </a:extLst>
          </p:cNvPr>
          <p:cNvPicPr>
            <a:picLocks noChangeAspect="1"/>
          </p:cNvPicPr>
          <p:nvPr/>
        </p:nvPicPr>
        <p:blipFill>
          <a:blip r:embed="rId5"/>
          <a:stretch>
            <a:fillRect/>
          </a:stretch>
        </p:blipFill>
        <p:spPr>
          <a:xfrm>
            <a:off x="7589272" y="150147"/>
            <a:ext cx="3257803" cy="2171868"/>
          </a:xfrm>
          <a:prstGeom prst="rect">
            <a:avLst/>
          </a:prstGeom>
        </p:spPr>
      </p:pic>
    </p:spTree>
    <p:extLst>
      <p:ext uri="{BB962C8B-B14F-4D97-AF65-F5344CB8AC3E}">
        <p14:creationId xmlns:p14="http://schemas.microsoft.com/office/powerpoint/2010/main" val="345515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Heatmap</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Multicollinearity is when two or more independent variables in a model are highly correlated with each other. </a:t>
            </a:r>
          </a:p>
          <a:p>
            <a:r>
              <a:rPr lang="en-US" dirty="0"/>
              <a:t>By reading the heatmap, the highest correlation is only .45.</a:t>
            </a:r>
          </a:p>
          <a:p>
            <a:r>
              <a:rPr lang="en-US" dirty="0"/>
              <a:t>There is very little correlation between data values therefore we have no multicollinearity.</a:t>
            </a:r>
          </a:p>
          <a:p>
            <a:r>
              <a:rPr lang="en-US" dirty="0"/>
              <a:t>When multicollinearity is present, it may improve our prediction accuracy and vice verse when it is not present.</a:t>
            </a:r>
          </a:p>
          <a:p>
            <a:pPr marL="0" indent="0">
              <a:buNone/>
            </a:pPr>
            <a:endParaRPr lang="en-US" dirty="0"/>
          </a:p>
          <a:p>
            <a:endParaRPr lang="en-US" dirty="0"/>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12</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581649" y="1261438"/>
            <a:ext cx="6025360" cy="5422825"/>
          </a:xfrm>
          <a:prstGeom prst="rect">
            <a:avLst/>
          </a:prstGeom>
        </p:spPr>
      </p:pic>
    </p:spTree>
    <p:extLst>
      <p:ext uri="{BB962C8B-B14F-4D97-AF65-F5344CB8AC3E}">
        <p14:creationId xmlns:p14="http://schemas.microsoft.com/office/powerpoint/2010/main" val="216152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Plots</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We are comparing time vs age and their correlation to a death event.</a:t>
            </a:r>
          </a:p>
          <a:p>
            <a:r>
              <a:rPr lang="en-US" dirty="0"/>
              <a:t>Reading our heatmap, these two values have a correlation of -.22</a:t>
            </a:r>
          </a:p>
          <a:p>
            <a:r>
              <a:rPr lang="en-US" dirty="0"/>
              <a:t>We expect a very slight negative linear curve and that is what we see indicating these values are very loosely correlated.</a:t>
            </a:r>
          </a:p>
          <a:p>
            <a:r>
              <a:rPr lang="en-US" dirty="0"/>
              <a:t>On average, the longer the follow-up period, the more likely the member is to survive.</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13</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581649" y="1820337"/>
            <a:ext cx="6078354" cy="3239783"/>
          </a:xfrm>
          <a:prstGeom prst="rect">
            <a:avLst/>
          </a:prstGeom>
        </p:spPr>
      </p:pic>
    </p:spTree>
    <p:extLst>
      <p:ext uri="{BB962C8B-B14F-4D97-AF65-F5344CB8AC3E}">
        <p14:creationId xmlns:p14="http://schemas.microsoft.com/office/powerpoint/2010/main" val="311156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Plots</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We are comparing two binary values using smoker and sex.</a:t>
            </a:r>
          </a:p>
          <a:p>
            <a:r>
              <a:rPr lang="en-US" dirty="0"/>
              <a:t>The highest correlation on the heatmap at 0.45</a:t>
            </a:r>
          </a:p>
          <a:p>
            <a:r>
              <a:rPr lang="en-US" dirty="0"/>
              <a:t>With the exception, of the non-smoking male, the number is almost even across.</a:t>
            </a:r>
          </a:p>
          <a:p>
            <a:r>
              <a:rPr lang="en-US" dirty="0"/>
              <a:t>About 70% of smoking or non-smoking individuals survive.</a:t>
            </a:r>
          </a:p>
          <a:p>
            <a:r>
              <a:rPr lang="en-US" dirty="0"/>
              <a:t>Smoking does not have effect on a death occurring.</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14</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798173" y="1620989"/>
            <a:ext cx="5698547" cy="3616022"/>
          </a:xfrm>
          <a:prstGeom prst="rect">
            <a:avLst/>
          </a:prstGeom>
        </p:spPr>
      </p:pic>
    </p:spTree>
    <p:extLst>
      <p:ext uri="{BB962C8B-B14F-4D97-AF65-F5344CB8AC3E}">
        <p14:creationId xmlns:p14="http://schemas.microsoft.com/office/powerpoint/2010/main" val="268648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Scaling</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lstStyle/>
          <a:p>
            <a:pPr marL="342900" indent="-342900">
              <a:buFont typeface="+mj-lt"/>
              <a:buAutoNum type="arabicPeriod"/>
            </a:pPr>
            <a:r>
              <a:rPr lang="en-US" dirty="0"/>
              <a:t>Necessary to scale the data? </a:t>
            </a:r>
          </a:p>
          <a:p>
            <a:pPr lvl="1"/>
            <a:r>
              <a:rPr lang="en-US" dirty="0"/>
              <a:t>Since we have a large amount of categorical data, we may not have to scale the data, but it is still a good idea to scale the numerical data. This is beneficial to improve convergence and overall </a:t>
            </a:r>
            <a:r>
              <a:rPr lang="en-US"/>
              <a:t>better performance. </a:t>
            </a:r>
            <a:endParaRPr lang="en-US" dirty="0"/>
          </a:p>
          <a:p>
            <a:pPr marL="342900" indent="-342900">
              <a:buFont typeface="+mj-lt"/>
              <a:buAutoNum type="arabicPeriod"/>
            </a:pPr>
            <a:r>
              <a:rPr lang="en-US" dirty="0"/>
              <a:t>Which scaler will you use for this data set?</a:t>
            </a:r>
          </a:p>
          <a:p>
            <a:pPr lvl="1"/>
            <a:r>
              <a:rPr lang="en-US" dirty="0"/>
              <a:t>Since this dataset has both numerical and categorical variables, we can use the standard scaler. </a:t>
            </a:r>
          </a:p>
          <a:p>
            <a:pPr marL="342900" indent="-342900">
              <a:buFont typeface="+mj-lt"/>
              <a:buAutoNum type="arabicPeriod"/>
            </a:pPr>
            <a:r>
              <a:rPr lang="en-US" dirty="0"/>
              <a:t>Are the features or the response variables scaled?</a:t>
            </a:r>
          </a:p>
          <a:p>
            <a:pPr lvl="1"/>
            <a:r>
              <a:rPr lang="en-US" dirty="0"/>
              <a:t>Only the features variables are scaled. Not the response or target variables.</a:t>
            </a:r>
          </a:p>
        </p:txBody>
      </p:sp>
    </p:spTree>
    <p:extLst>
      <p:ext uri="{BB962C8B-B14F-4D97-AF65-F5344CB8AC3E}">
        <p14:creationId xmlns:p14="http://schemas.microsoft.com/office/powerpoint/2010/main" val="2675225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normAutofit lnSpcReduction="10000"/>
          </a:bodyPr>
          <a:lstStyle/>
          <a:p>
            <a:pPr marL="342900" indent="-342900">
              <a:buFont typeface="+mj-lt"/>
              <a:buAutoNum type="arabicPeriod"/>
            </a:pPr>
            <a:r>
              <a:rPr lang="en-US" dirty="0"/>
              <a:t>Which columns needed to be modified?</a:t>
            </a:r>
          </a:p>
          <a:p>
            <a:pPr lvl="1"/>
            <a:r>
              <a:rPr lang="en-US" dirty="0"/>
              <a:t>Smoking and sex are two columns that needed to be modified and and changed to dummy variables represented as binary values.</a:t>
            </a:r>
          </a:p>
          <a:p>
            <a:pPr marL="342900" indent="-342900">
              <a:buFont typeface="+mj-lt"/>
              <a:buAutoNum type="arabicPeriod"/>
            </a:pPr>
            <a:r>
              <a:rPr lang="en-US" dirty="0"/>
              <a:t>What are parametric and nonparametric learning algos? For the models you are choosing- are they parametric or nonparametric? Explain.</a:t>
            </a:r>
          </a:p>
          <a:p>
            <a:pPr lvl="1"/>
            <a:r>
              <a:rPr lang="en-US" dirty="0"/>
              <a:t>The main difference is that parametric models make assumptions about the data and can make predictions based on those assumptions. Non-parametric models do not make assumptions. Rather, their goal is to learn about the data.</a:t>
            </a:r>
          </a:p>
          <a:p>
            <a:pPr marL="342900" indent="-342900">
              <a:buFont typeface="+mj-lt"/>
              <a:buAutoNum type="arabicPeriod"/>
            </a:pPr>
            <a:r>
              <a:rPr lang="en-US" dirty="0"/>
              <a:t>Define label encoding and one hot encoding and compare them.</a:t>
            </a:r>
          </a:p>
          <a:p>
            <a:pPr lvl="1"/>
            <a:r>
              <a:rPr lang="en-US" dirty="0"/>
              <a:t>Both label encoding and one-hot encoding convert data into categorical values represented by numbers. The difference is that one-hot only assigns binary values while label encoding assigned values in numerical order.</a:t>
            </a:r>
          </a:p>
        </p:txBody>
      </p:sp>
    </p:spTree>
    <p:extLst>
      <p:ext uri="{BB962C8B-B14F-4D97-AF65-F5344CB8AC3E}">
        <p14:creationId xmlns:p14="http://schemas.microsoft.com/office/powerpoint/2010/main" val="260502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Part 4: Model</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lstStyle/>
          <a:p>
            <a:r>
              <a:rPr lang="en-US" dirty="0"/>
              <a:t>I selected logistic regression and random forest because they are good for classification.</a:t>
            </a:r>
          </a:p>
          <a:p>
            <a:r>
              <a:rPr lang="en-US" dirty="0"/>
              <a:t>Applied one-hot encoding to handle categorical variables.</a:t>
            </a:r>
          </a:p>
          <a:p>
            <a:r>
              <a:rPr lang="en-US" dirty="0"/>
              <a:t>Applied the standard scaler</a:t>
            </a:r>
          </a:p>
          <a:p>
            <a:r>
              <a:rPr lang="en-US" dirty="0"/>
              <a:t>Printed classification report and confusion matrix</a:t>
            </a:r>
          </a:p>
          <a:p>
            <a:r>
              <a:rPr lang="en-US" dirty="0"/>
              <a:t>Used cross validation to compare models</a:t>
            </a:r>
          </a:p>
        </p:txBody>
      </p:sp>
    </p:spTree>
    <p:extLst>
      <p:ext uri="{BB962C8B-B14F-4D97-AF65-F5344CB8AC3E}">
        <p14:creationId xmlns:p14="http://schemas.microsoft.com/office/powerpoint/2010/main" val="75296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79C379-278E-5ACB-D659-2286F4C905AA}"/>
              </a:ext>
            </a:extLst>
          </p:cNvPr>
          <p:cNvPicPr>
            <a:picLocks noChangeAspect="1"/>
          </p:cNvPicPr>
          <p:nvPr/>
        </p:nvPicPr>
        <p:blipFill>
          <a:blip r:embed="rId2"/>
          <a:stretch>
            <a:fillRect/>
          </a:stretch>
        </p:blipFill>
        <p:spPr>
          <a:xfrm>
            <a:off x="712839" y="419101"/>
            <a:ext cx="4781276" cy="5246122"/>
          </a:xfrm>
          <a:prstGeom prst="rect">
            <a:avLst/>
          </a:prstGeom>
        </p:spPr>
      </p:pic>
      <p:pic>
        <p:nvPicPr>
          <p:cNvPr id="7" name="Picture 6">
            <a:extLst>
              <a:ext uri="{FF2B5EF4-FFF2-40B4-BE49-F238E27FC236}">
                <a16:creationId xmlns:a16="http://schemas.microsoft.com/office/drawing/2014/main" id="{CC04D1C0-9F7E-7EE3-D72F-8465C8AD1CC7}"/>
              </a:ext>
            </a:extLst>
          </p:cNvPr>
          <p:cNvPicPr>
            <a:picLocks noChangeAspect="1"/>
          </p:cNvPicPr>
          <p:nvPr/>
        </p:nvPicPr>
        <p:blipFill>
          <a:blip r:embed="rId3"/>
          <a:stretch>
            <a:fillRect/>
          </a:stretch>
        </p:blipFill>
        <p:spPr>
          <a:xfrm>
            <a:off x="6697887" y="374831"/>
            <a:ext cx="4781274" cy="5290392"/>
          </a:xfrm>
          <a:prstGeom prst="rect">
            <a:avLst/>
          </a:prstGeom>
        </p:spPr>
      </p:pic>
      <p:pic>
        <p:nvPicPr>
          <p:cNvPr id="8" name="Picture 7">
            <a:extLst>
              <a:ext uri="{FF2B5EF4-FFF2-40B4-BE49-F238E27FC236}">
                <a16:creationId xmlns:a16="http://schemas.microsoft.com/office/drawing/2014/main" id="{33FB9582-97DF-F39A-7D23-56F80F6644E3}"/>
              </a:ext>
            </a:extLst>
          </p:cNvPr>
          <p:cNvPicPr>
            <a:picLocks noChangeAspect="1"/>
          </p:cNvPicPr>
          <p:nvPr/>
        </p:nvPicPr>
        <p:blipFill>
          <a:blip r:embed="rId4"/>
          <a:stretch>
            <a:fillRect/>
          </a:stretch>
        </p:blipFill>
        <p:spPr>
          <a:xfrm>
            <a:off x="914413" y="5819949"/>
            <a:ext cx="10363174" cy="848137"/>
          </a:xfrm>
          <a:prstGeom prst="rect">
            <a:avLst/>
          </a:prstGeom>
        </p:spPr>
      </p:pic>
    </p:spTree>
    <p:extLst>
      <p:ext uri="{BB962C8B-B14F-4D97-AF65-F5344CB8AC3E}">
        <p14:creationId xmlns:p14="http://schemas.microsoft.com/office/powerpoint/2010/main" val="1874139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Part 5: Conclusion and Analysis</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normAutofit fontScale="92500" lnSpcReduction="20000"/>
          </a:bodyPr>
          <a:lstStyle/>
          <a:p>
            <a:pPr marL="342900" indent="-342900">
              <a:buFont typeface="+mj-lt"/>
              <a:buAutoNum type="arabicPeriod"/>
            </a:pPr>
            <a:r>
              <a:rPr lang="en-US" dirty="0"/>
              <a:t>What do your models show?</a:t>
            </a:r>
          </a:p>
          <a:p>
            <a:pPr lvl="1"/>
            <a:r>
              <a:rPr lang="en-US" dirty="0"/>
              <a:t>Logistic regression preformed the best of the two. Proven due to higher accuracy and 93% precision when predicting deaths and higher cross validation score</a:t>
            </a:r>
          </a:p>
          <a:p>
            <a:pPr marL="342900" indent="-342900">
              <a:buFont typeface="+mj-lt"/>
              <a:buAutoNum type="arabicPeriod"/>
            </a:pPr>
            <a:r>
              <a:rPr lang="en-US" dirty="0"/>
              <a:t>Why is it significant?</a:t>
            </a:r>
          </a:p>
          <a:p>
            <a:pPr lvl="1"/>
            <a:r>
              <a:rPr lang="en-US" dirty="0"/>
              <a:t>Precision critical when predicting deaths</a:t>
            </a:r>
          </a:p>
          <a:p>
            <a:pPr lvl="1"/>
            <a:r>
              <a:rPr lang="en-US" dirty="0"/>
              <a:t>Cross validation score indicates that the model is making accurate predictions on the test data. Provides more confidence in the model's performance and its ability to make accurate predictions on new data.</a:t>
            </a:r>
          </a:p>
          <a:p>
            <a:pPr marL="342900" indent="-342900">
              <a:buFont typeface="+mj-lt"/>
              <a:buAutoNum type="arabicPeriod"/>
            </a:pPr>
            <a:r>
              <a:rPr lang="en-US" dirty="0"/>
              <a:t>How accurate was your model?</a:t>
            </a:r>
          </a:p>
          <a:p>
            <a:pPr lvl="1"/>
            <a:r>
              <a:rPr lang="en-US" dirty="0"/>
              <a:t>Logistic regression has an accuracy of 0.80 and 0.85 cross validation score.</a:t>
            </a:r>
          </a:p>
          <a:p>
            <a:pPr marL="342900" indent="-342900">
              <a:buFont typeface="+mj-lt"/>
              <a:buAutoNum type="arabicPeriod"/>
            </a:pPr>
            <a:r>
              <a:rPr lang="en-US" dirty="0"/>
              <a:t>How can you expand upon your work?</a:t>
            </a:r>
          </a:p>
          <a:p>
            <a:pPr lvl="1"/>
            <a:r>
              <a:rPr lang="en-US" dirty="0"/>
              <a:t>Clean data before testing, increase data size to improve confidence in numbers, continue to test for best parameters</a:t>
            </a:r>
          </a:p>
        </p:txBody>
      </p:sp>
    </p:spTree>
    <p:extLst>
      <p:ext uri="{BB962C8B-B14F-4D97-AF65-F5344CB8AC3E}">
        <p14:creationId xmlns:p14="http://schemas.microsoft.com/office/powerpoint/2010/main" val="94659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a:t>Part 1 – Background Info</a:t>
            </a:r>
            <a:endParaRPr lang="en-US" dirty="0"/>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p:txBody>
          <a:bodyPr>
            <a:normAutofit fontScale="92500" lnSpcReduction="20000"/>
          </a:bodyPr>
          <a:lstStyle/>
          <a:p>
            <a:pPr marL="342900" indent="-342900">
              <a:buFont typeface="+mj-lt"/>
              <a:buAutoNum type="arabicPeriod"/>
            </a:pPr>
            <a:r>
              <a:rPr lang="en-US" dirty="0"/>
              <a:t>Logistic vs Linear Regression?</a:t>
            </a:r>
          </a:p>
          <a:p>
            <a:pPr lvl="1"/>
            <a:r>
              <a:rPr lang="en-US" dirty="0"/>
              <a:t>Linear predicts dependent variables while logistic calculates probability.</a:t>
            </a:r>
          </a:p>
          <a:p>
            <a:pPr marL="342900" indent="-342900">
              <a:buFont typeface="+mj-lt"/>
              <a:buAutoNum type="arabicPeriod"/>
            </a:pPr>
            <a:r>
              <a:rPr lang="en-US" dirty="0"/>
              <a:t>Difference between predictors and response variables?</a:t>
            </a:r>
          </a:p>
          <a:p>
            <a:pPr lvl="1"/>
            <a:r>
              <a:rPr lang="en-US" dirty="0"/>
              <a:t>Predictors: Independent variables, x-axis, input controlled in models</a:t>
            </a:r>
          </a:p>
          <a:p>
            <a:pPr lvl="1"/>
            <a:r>
              <a:rPr lang="en-US" dirty="0"/>
              <a:t>Response: Dependent variables, y-axis, output result from predictors.</a:t>
            </a:r>
          </a:p>
          <a:p>
            <a:pPr marL="342900" indent="-342900">
              <a:buFont typeface="+mj-lt"/>
              <a:buAutoNum type="arabicPeriod"/>
            </a:pPr>
            <a:r>
              <a:rPr lang="en-US" dirty="0"/>
              <a:t>Benefits for preprocessing data?</a:t>
            </a:r>
          </a:p>
          <a:p>
            <a:pPr lvl="1"/>
            <a:r>
              <a:rPr lang="en-US" dirty="0"/>
              <a:t>Improve the accuracy, efficiency, and predictions. This process including handling null values, one-hot encoding, and normalization.</a:t>
            </a:r>
          </a:p>
          <a:p>
            <a:pPr marL="342900" indent="-342900">
              <a:buFont typeface="+mj-lt"/>
              <a:buAutoNum type="arabicPeriod"/>
            </a:pPr>
            <a:r>
              <a:rPr lang="en-US" dirty="0"/>
              <a:t>What is over/underfitting?</a:t>
            </a:r>
          </a:p>
          <a:p>
            <a:pPr lvl="1"/>
            <a:r>
              <a:rPr lang="en-US" dirty="0"/>
              <a:t>Overfitting: Occurs when you train the data too well that it becomes poor at testing the data. </a:t>
            </a:r>
          </a:p>
          <a:p>
            <a:pPr lvl="1"/>
            <a:r>
              <a:rPr lang="en-US" dirty="0"/>
              <a:t>Underfitting: Occurs when the model isn’t trained enough and does not learn and therefore unable to test.</a:t>
            </a:r>
          </a:p>
          <a:p>
            <a:pPr lvl="1"/>
            <a:r>
              <a:rPr lang="en-US" dirty="0"/>
              <a:t>Both of these can lead to a bias dataset</a:t>
            </a:r>
          </a:p>
        </p:txBody>
      </p:sp>
    </p:spTree>
    <p:extLst>
      <p:ext uri="{BB962C8B-B14F-4D97-AF65-F5344CB8AC3E}">
        <p14:creationId xmlns:p14="http://schemas.microsoft.com/office/powerpoint/2010/main" val="4169153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Part 2: About the Data</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lstStyle/>
          <a:p>
            <a:r>
              <a:rPr lang="en-US" dirty="0"/>
              <a:t>What are the features? Response variable?</a:t>
            </a:r>
          </a:p>
          <a:p>
            <a:pPr lvl="1"/>
            <a:r>
              <a:rPr lang="en-US" dirty="0"/>
              <a:t>Features: anemia, high blood pressure, diabetes, sex, age, creatinine phosphokinase, ejection fraction, platelets, serum creatinine, serum sodium, and time.</a:t>
            </a:r>
          </a:p>
          <a:p>
            <a:pPr lvl="1"/>
            <a:r>
              <a:rPr lang="en-US" dirty="0"/>
              <a:t>Response variable is death event. A binary results representing if the patient deceased during the follow-up period.</a:t>
            </a:r>
          </a:p>
          <a:p>
            <a:r>
              <a:rPr lang="en-US" dirty="0"/>
              <a:t>Categorical vs continuous?</a:t>
            </a:r>
          </a:p>
          <a:p>
            <a:pPr lvl="1"/>
            <a:r>
              <a:rPr lang="en-US" dirty="0"/>
              <a:t>Categorical: Anemia, high blood pressure, diabetes, sex, smoking, and the target variable death event.</a:t>
            </a:r>
          </a:p>
          <a:p>
            <a:pPr lvl="2"/>
            <a:r>
              <a:rPr lang="en-US" dirty="0"/>
              <a:t>These variables are represented in binary numbers. </a:t>
            </a:r>
          </a:p>
          <a:p>
            <a:pPr lvl="1"/>
            <a:r>
              <a:rPr lang="en-US" dirty="0"/>
              <a:t>Continuous: Age, creatinine phosphokinase, ejection fraction, platelets, serum creatinine, serum sodium, and time</a:t>
            </a:r>
          </a:p>
          <a:p>
            <a:pPr lvl="2"/>
            <a:r>
              <a:rPr lang="en-US" dirty="0"/>
              <a:t>These variables are not limited in a range</a:t>
            </a:r>
          </a:p>
          <a:p>
            <a:endParaRPr lang="en-US" dirty="0"/>
          </a:p>
        </p:txBody>
      </p:sp>
    </p:spTree>
    <p:extLst>
      <p:ext uri="{BB962C8B-B14F-4D97-AF65-F5344CB8AC3E}">
        <p14:creationId xmlns:p14="http://schemas.microsoft.com/office/powerpoint/2010/main" val="13728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a:xfrm>
            <a:off x="1638299" y="2034941"/>
            <a:ext cx="8915402" cy="4137259"/>
          </a:xfrm>
        </p:spPr>
        <p:txBody>
          <a:bodyPr/>
          <a:lstStyle/>
          <a:p>
            <a:r>
              <a:rPr lang="en-US" dirty="0"/>
              <a:t>Predicting whether a person will die from a heart attack is very important and applicable to millions of people in the world. Heart attacks are one of the leading causes of death in the United States, so data research like this may help save millions of lives by informing medical professionals that certain individuals may be more at risk than others. Also, understanding the common denominators in a person that does die from heart attack may lead to prevention for others in the future. </a:t>
            </a:r>
          </a:p>
        </p:txBody>
      </p:sp>
    </p:spTree>
    <p:extLst>
      <p:ext uri="{BB962C8B-B14F-4D97-AF65-F5344CB8AC3E}">
        <p14:creationId xmlns:p14="http://schemas.microsoft.com/office/powerpoint/2010/main" val="16917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p:txBody>
          <a:bodyPr/>
          <a:lstStyle/>
          <a:p>
            <a:r>
              <a:rPr lang="en-US" dirty="0"/>
              <a:t>Part 3: Data Exploration</a:t>
            </a:r>
          </a:p>
        </p:txBody>
      </p:sp>
      <p:sp>
        <p:nvSpPr>
          <p:cNvPr id="3" name="Content Placeholder 2">
            <a:extLst>
              <a:ext uri="{FF2B5EF4-FFF2-40B4-BE49-F238E27FC236}">
                <a16:creationId xmlns:a16="http://schemas.microsoft.com/office/drawing/2014/main" id="{43743611-8039-5F1E-3D2C-2AA5B3C8A155}"/>
              </a:ext>
            </a:extLst>
          </p:cNvPr>
          <p:cNvSpPr>
            <a:spLocks noGrp="1"/>
          </p:cNvSpPr>
          <p:nvPr>
            <p:ph idx="1"/>
          </p:nvPr>
        </p:nvSpPr>
        <p:spPr/>
        <p:txBody>
          <a:bodyPr/>
          <a:lstStyle/>
          <a:p>
            <a:r>
              <a:rPr lang="en-US" dirty="0"/>
              <a:t>Print first 5 rows</a:t>
            </a:r>
          </a:p>
          <a:p>
            <a:r>
              <a:rPr lang="en-US" dirty="0"/>
              <a:t>Missing values?</a:t>
            </a:r>
          </a:p>
          <a:p>
            <a:r>
              <a:rPr lang="en-US" dirty="0"/>
              <a:t>Null values</a:t>
            </a:r>
          </a:p>
          <a:p>
            <a:r>
              <a:rPr lang="en-US" dirty="0"/>
              <a:t>Boxplots</a:t>
            </a:r>
          </a:p>
          <a:p>
            <a:r>
              <a:rPr lang="en-US" dirty="0"/>
              <a:t>Gender Pie Chart</a:t>
            </a:r>
          </a:p>
          <a:p>
            <a:r>
              <a:rPr lang="en-US" dirty="0"/>
              <a:t>Gender vs Death Event Pie Chart</a:t>
            </a:r>
          </a:p>
          <a:p>
            <a:r>
              <a:rPr lang="en-US" dirty="0"/>
              <a:t>Distribution Charts</a:t>
            </a:r>
          </a:p>
          <a:p>
            <a:r>
              <a:rPr lang="en-US" dirty="0"/>
              <a:t>Heatmap</a:t>
            </a:r>
          </a:p>
          <a:p>
            <a:r>
              <a:rPr lang="en-US" dirty="0"/>
              <a:t>Scatterplots</a:t>
            </a:r>
          </a:p>
        </p:txBody>
      </p:sp>
    </p:spTree>
    <p:extLst>
      <p:ext uri="{BB962C8B-B14F-4D97-AF65-F5344CB8AC3E}">
        <p14:creationId xmlns:p14="http://schemas.microsoft.com/office/powerpoint/2010/main" val="283635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Ejection Fraction Boxplot</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Percentage of blood leaving the heart at each contraction</a:t>
            </a:r>
          </a:p>
          <a:p>
            <a:r>
              <a:rPr lang="en-US" dirty="0"/>
              <a:t>Majority of people fall within 30-45%</a:t>
            </a:r>
          </a:p>
          <a:p>
            <a:r>
              <a:rPr lang="en-US" dirty="0"/>
              <a:t>2 outliers above the 3</a:t>
            </a:r>
            <a:r>
              <a:rPr lang="en-US" baseline="30000" dirty="0"/>
              <a:t>rd</a:t>
            </a:r>
            <a:r>
              <a:rPr lang="en-US" dirty="0"/>
              <a:t> quartile</a:t>
            </a:r>
          </a:p>
          <a:p>
            <a:r>
              <a:rPr lang="en-US" dirty="0"/>
              <a:t>It is appropriate to leave outliers in this dataset, assuming it is accurate, because it is important to understand these high numbers are possible and should be studied.</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6</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tretch>
            <a:fillRect/>
          </a:stretch>
        </p:blipFill>
        <p:spPr>
          <a:xfrm>
            <a:off x="216524" y="1839641"/>
            <a:ext cx="6870700" cy="3835400"/>
          </a:xfrm>
          <a:prstGeom prst="rect">
            <a:avLst/>
          </a:prstGeom>
        </p:spPr>
      </p:pic>
    </p:spTree>
    <p:extLst>
      <p:ext uri="{BB962C8B-B14F-4D97-AF65-F5344CB8AC3E}">
        <p14:creationId xmlns:p14="http://schemas.microsoft.com/office/powerpoint/2010/main" val="970321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Time Boxplot</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Follow-up period</a:t>
            </a:r>
          </a:p>
          <a:p>
            <a:r>
              <a:rPr lang="en-US" dirty="0"/>
              <a:t>A large portion had a follow-up period between 75-200 days.</a:t>
            </a:r>
          </a:p>
          <a:p>
            <a:r>
              <a:rPr lang="en-US" dirty="0"/>
              <a:t>Wide range of 281</a:t>
            </a:r>
          </a:p>
          <a:p>
            <a:r>
              <a:rPr lang="en-US" dirty="0"/>
              <a:t>No outliers.</a:t>
            </a:r>
          </a:p>
          <a:p>
            <a:r>
              <a:rPr lang="en-US" dirty="0"/>
              <a:t>This is a rather large range that could possibly lead to bias information.</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7</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216524" y="1853716"/>
            <a:ext cx="6870700" cy="3807250"/>
          </a:xfrm>
          <a:prstGeom prst="rect">
            <a:avLst/>
          </a:prstGeom>
        </p:spPr>
      </p:pic>
    </p:spTree>
    <p:extLst>
      <p:ext uri="{BB962C8B-B14F-4D97-AF65-F5344CB8AC3E}">
        <p14:creationId xmlns:p14="http://schemas.microsoft.com/office/powerpoint/2010/main" val="833824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Serum Creatinine Boxplot</a:t>
            </a:r>
          </a:p>
        </p:txBody>
      </p:sp>
      <p:sp>
        <p:nvSpPr>
          <p:cNvPr id="9" name="Content Placeholder 2">
            <a:extLst>
              <a:ext uri="{FF2B5EF4-FFF2-40B4-BE49-F238E27FC236}">
                <a16:creationId xmlns:a16="http://schemas.microsoft.com/office/drawing/2014/main" id="{AE576CDA-FA28-42AD-9F60-84FA2A8F4910}"/>
              </a:ext>
            </a:extLst>
          </p:cNvPr>
          <p:cNvSpPr>
            <a:spLocks noGrp="1"/>
          </p:cNvSpPr>
          <p:nvPr>
            <p:ph idx="1"/>
          </p:nvPr>
        </p:nvSpPr>
        <p:spPr>
          <a:xfrm>
            <a:off x="7460530" y="685800"/>
            <a:ext cx="3768347" cy="5508859"/>
          </a:xfrm>
        </p:spPr>
        <p:txBody>
          <a:bodyPr>
            <a:normAutofit/>
          </a:bodyPr>
          <a:lstStyle/>
          <a:p>
            <a:r>
              <a:rPr lang="en-US" dirty="0"/>
              <a:t>Level of serum creatinine in the blood</a:t>
            </a:r>
          </a:p>
          <a:p>
            <a:r>
              <a:rPr lang="en-US" dirty="0"/>
              <a:t>There is a wide spread of serum creatinine in individuals with many outliers.</a:t>
            </a:r>
          </a:p>
          <a:p>
            <a:r>
              <a:rPr lang="en-US" dirty="0"/>
              <a:t>We can keep these outliers but must keep them in mind when using the serum creatinine  variable going forward.</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8</a:t>
            </a:fld>
            <a:endParaRPr lang="en-US"/>
          </a:p>
        </p:txBody>
      </p:sp>
      <p:pic>
        <p:nvPicPr>
          <p:cNvPr id="5" name="Picture 4">
            <a:extLst>
              <a:ext uri="{FF2B5EF4-FFF2-40B4-BE49-F238E27FC236}">
                <a16:creationId xmlns:a16="http://schemas.microsoft.com/office/drawing/2014/main" id="{2E9834B4-1DD7-CE35-1B52-E5730056A576}"/>
              </a:ext>
            </a:extLst>
          </p:cNvPr>
          <p:cNvPicPr>
            <a:picLocks noChangeAspect="1"/>
          </p:cNvPicPr>
          <p:nvPr/>
        </p:nvPicPr>
        <p:blipFill>
          <a:blip r:embed="rId2"/>
          <a:srcRect/>
          <a:stretch/>
        </p:blipFill>
        <p:spPr>
          <a:xfrm>
            <a:off x="216524" y="1839641"/>
            <a:ext cx="6870700" cy="3835399"/>
          </a:xfrm>
          <a:prstGeom prst="rect">
            <a:avLst/>
          </a:prstGeom>
        </p:spPr>
      </p:pic>
    </p:spTree>
    <p:extLst>
      <p:ext uri="{BB962C8B-B14F-4D97-AF65-F5344CB8AC3E}">
        <p14:creationId xmlns:p14="http://schemas.microsoft.com/office/powerpoint/2010/main" val="103914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0EC-CD79-9AAB-CDA9-59C43A94D486}"/>
              </a:ext>
            </a:extLst>
          </p:cNvPr>
          <p:cNvSpPr>
            <a:spLocks noGrp="1"/>
          </p:cNvSpPr>
          <p:nvPr>
            <p:ph type="title"/>
          </p:nvPr>
        </p:nvSpPr>
        <p:spPr>
          <a:xfrm>
            <a:off x="798173" y="494639"/>
            <a:ext cx="4878727" cy="1075123"/>
          </a:xfrm>
        </p:spPr>
        <p:txBody>
          <a:bodyPr>
            <a:normAutofit/>
          </a:bodyPr>
          <a:lstStyle/>
          <a:p>
            <a:r>
              <a:rPr lang="en-US" dirty="0"/>
              <a:t>Part 3 </a:t>
            </a:r>
            <a:r>
              <a:rPr lang="en-US" dirty="0" err="1"/>
              <a:t>Cont</a:t>
            </a:r>
            <a:r>
              <a:rPr lang="en-US" dirty="0"/>
              <a:t>: Categorical Pie Charts</a:t>
            </a:r>
          </a:p>
        </p:txBody>
      </p:sp>
      <p:sp>
        <p:nvSpPr>
          <p:cNvPr id="11"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pPr>
                <a:spcAft>
                  <a:spcPts val="600"/>
                </a:spcAft>
              </a:pPr>
              <a:t>7/4/23</a:t>
            </a:fld>
            <a:endParaRPr lang="en-US"/>
          </a:p>
        </p:txBody>
      </p:sp>
      <p:sp>
        <p:nvSpPr>
          <p:cNvPr id="13" name="Footer Placeholder 4">
            <a:extLst>
              <a:ext uri="{FF2B5EF4-FFF2-40B4-BE49-F238E27FC236}">
                <a16:creationId xmlns:a16="http://schemas.microsoft.com/office/drawing/2014/main" id="{C3699620-738E-4A53-8C81-FFFBBBCBBE05}"/>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15"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9</a:t>
            </a:fld>
            <a:endParaRPr lang="en-US"/>
          </a:p>
        </p:txBody>
      </p:sp>
      <p:pic>
        <p:nvPicPr>
          <p:cNvPr id="6" name="Picture 5">
            <a:extLst>
              <a:ext uri="{FF2B5EF4-FFF2-40B4-BE49-F238E27FC236}">
                <a16:creationId xmlns:a16="http://schemas.microsoft.com/office/drawing/2014/main" id="{4B5E3A9D-9E7B-4E18-F4F5-C8B180041BB9}"/>
              </a:ext>
            </a:extLst>
          </p:cNvPr>
          <p:cNvPicPr>
            <a:picLocks noChangeAspect="1"/>
          </p:cNvPicPr>
          <p:nvPr/>
        </p:nvPicPr>
        <p:blipFill>
          <a:blip r:embed="rId2"/>
          <a:stretch>
            <a:fillRect/>
          </a:stretch>
        </p:blipFill>
        <p:spPr>
          <a:xfrm>
            <a:off x="5696570" y="96854"/>
            <a:ext cx="2971800" cy="6667500"/>
          </a:xfrm>
          <a:prstGeom prst="rect">
            <a:avLst/>
          </a:prstGeom>
        </p:spPr>
      </p:pic>
      <p:pic>
        <p:nvPicPr>
          <p:cNvPr id="7" name="Picture 6">
            <a:extLst>
              <a:ext uri="{FF2B5EF4-FFF2-40B4-BE49-F238E27FC236}">
                <a16:creationId xmlns:a16="http://schemas.microsoft.com/office/drawing/2014/main" id="{C0BA9732-0605-4FBF-25F6-4AE22FC10674}"/>
              </a:ext>
            </a:extLst>
          </p:cNvPr>
          <p:cNvPicPr>
            <a:picLocks noChangeAspect="1"/>
          </p:cNvPicPr>
          <p:nvPr/>
        </p:nvPicPr>
        <p:blipFill>
          <a:blip r:embed="rId3"/>
          <a:stretch>
            <a:fillRect/>
          </a:stretch>
        </p:blipFill>
        <p:spPr>
          <a:xfrm>
            <a:off x="9000644" y="0"/>
            <a:ext cx="2933700" cy="6832600"/>
          </a:xfrm>
          <a:prstGeom prst="rect">
            <a:avLst/>
          </a:prstGeom>
        </p:spPr>
      </p:pic>
      <p:pic>
        <p:nvPicPr>
          <p:cNvPr id="8" name="Picture 7">
            <a:extLst>
              <a:ext uri="{FF2B5EF4-FFF2-40B4-BE49-F238E27FC236}">
                <a16:creationId xmlns:a16="http://schemas.microsoft.com/office/drawing/2014/main" id="{0883DEBF-E3B4-E3DF-BE6D-60BE11093631}"/>
              </a:ext>
            </a:extLst>
          </p:cNvPr>
          <p:cNvPicPr>
            <a:picLocks noChangeAspect="1"/>
          </p:cNvPicPr>
          <p:nvPr/>
        </p:nvPicPr>
        <p:blipFill>
          <a:blip r:embed="rId4"/>
          <a:stretch>
            <a:fillRect/>
          </a:stretch>
        </p:blipFill>
        <p:spPr>
          <a:xfrm>
            <a:off x="2443296" y="1714500"/>
            <a:ext cx="2921000" cy="3429000"/>
          </a:xfrm>
          <a:prstGeom prst="rect">
            <a:avLst/>
          </a:prstGeom>
        </p:spPr>
      </p:pic>
    </p:spTree>
    <p:extLst>
      <p:ext uri="{BB962C8B-B14F-4D97-AF65-F5344CB8AC3E}">
        <p14:creationId xmlns:p14="http://schemas.microsoft.com/office/powerpoint/2010/main" val="1558771462"/>
      </p:ext>
    </p:extLst>
  </p:cSld>
  <p:clrMapOvr>
    <a:masterClrMapping/>
  </p:clrMapOvr>
</p:sld>
</file>

<file path=ppt/theme/theme1.xml><?xml version="1.0" encoding="utf-8"?>
<a:theme xmlns:a="http://schemas.openxmlformats.org/drawingml/2006/main" name="EncaseVTI">
  <a:themeElements>
    <a:clrScheme name="AnalogousFromDarkSeedLeftStep">
      <a:dk1>
        <a:srgbClr val="000000"/>
      </a:dk1>
      <a:lt1>
        <a:srgbClr val="FFFFFF"/>
      </a:lt1>
      <a:dk2>
        <a:srgbClr val="1C2831"/>
      </a:dk2>
      <a:lt2>
        <a:srgbClr val="F0F3F1"/>
      </a:lt2>
      <a:accent1>
        <a:srgbClr val="C34DB6"/>
      </a:accent1>
      <a:accent2>
        <a:srgbClr val="8D3BB1"/>
      </a:accent2>
      <a:accent3>
        <a:srgbClr val="6E4DC3"/>
      </a:accent3>
      <a:accent4>
        <a:srgbClr val="3D4DB2"/>
      </a:accent4>
      <a:accent5>
        <a:srgbClr val="4D8FC3"/>
      </a:accent5>
      <a:accent6>
        <a:srgbClr val="3BAEB1"/>
      </a:accent6>
      <a:hlink>
        <a:srgbClr val="3F71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1809</TotalTime>
  <Words>1237</Words>
  <Application>Microsoft Macintosh PowerPoint</Application>
  <PresentationFormat>Widescreen</PresentationFormat>
  <Paragraphs>124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Avenir Next LT Pro Light</vt:lpstr>
      <vt:lpstr>Calibri</vt:lpstr>
      <vt:lpstr>EncaseVTI</vt:lpstr>
      <vt:lpstr>Project 1: Heart Failure Prediction</vt:lpstr>
      <vt:lpstr>Part 1 – Background Info</vt:lpstr>
      <vt:lpstr>Part 2: About the Data</vt:lpstr>
      <vt:lpstr>Problem Statement</vt:lpstr>
      <vt:lpstr>Part 3: Data Exploration</vt:lpstr>
      <vt:lpstr>Part 3 Cont: Ejection Fraction Boxplot</vt:lpstr>
      <vt:lpstr>Part 3 Cont: Time Boxplot</vt:lpstr>
      <vt:lpstr>Part 3 Cont: Serum Creatinine Boxplot</vt:lpstr>
      <vt:lpstr>Part 3 Cont: Categorical Pie Charts</vt:lpstr>
      <vt:lpstr>Part 3 Cont: Gender vs Death Event</vt:lpstr>
      <vt:lpstr>Part 3 Cont: Numerical Distribution Charts</vt:lpstr>
      <vt:lpstr>Part 3 Cont: Heatmap</vt:lpstr>
      <vt:lpstr>Part 3 Cont: Plots</vt:lpstr>
      <vt:lpstr>Part 3 Cont: Plots</vt:lpstr>
      <vt:lpstr>Scaling</vt:lpstr>
      <vt:lpstr>Preprocessing</vt:lpstr>
      <vt:lpstr>Part 4: Model</vt:lpstr>
      <vt:lpstr>PowerPoint Presentation</vt:lpstr>
      <vt:lpstr>Part 5: Conclusion and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Heart Failure Prediction</dc:title>
  <dc:creator>Garza, Daniel R</dc:creator>
  <cp:lastModifiedBy>Garza, Daniel R</cp:lastModifiedBy>
  <cp:revision>21</cp:revision>
  <dcterms:created xsi:type="dcterms:W3CDTF">2023-07-03T00:59:53Z</dcterms:created>
  <dcterms:modified xsi:type="dcterms:W3CDTF">2023-07-04T18:35:02Z</dcterms:modified>
</cp:coreProperties>
</file>